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Lst>
  <p:notesMasterIdLst>
    <p:notesMasterId r:id="rId20"/>
  </p:notesMasterIdLst>
  <p:sldIdLst>
    <p:sldId id="261" r:id="rId3"/>
    <p:sldId id="262" r:id="rId4"/>
    <p:sldId id="263" r:id="rId5"/>
    <p:sldId id="265" r:id="rId6"/>
    <p:sldId id="266" r:id="rId7"/>
    <p:sldId id="256" r:id="rId8"/>
    <p:sldId id="257" r:id="rId9"/>
    <p:sldId id="267" r:id="rId10"/>
    <p:sldId id="258" r:id="rId11"/>
    <p:sldId id="268" r:id="rId12"/>
    <p:sldId id="259" r:id="rId13"/>
    <p:sldId id="269" r:id="rId14"/>
    <p:sldId id="260" r:id="rId15"/>
    <p:sldId id="270" r:id="rId16"/>
    <p:sldId id="271" r:id="rId17"/>
    <p:sldId id="272"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5" autoAdjust="0"/>
    <p:restoredTop sz="86410" autoAdjust="0"/>
  </p:normalViewPr>
  <p:slideViewPr>
    <p:cSldViewPr snapToGrid="0" snapToObjects="1">
      <p:cViewPr varScale="1">
        <p:scale>
          <a:sx n="71" d="100"/>
          <a:sy n="71" d="100"/>
        </p:scale>
        <p:origin x="492" y="6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09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lineStackedColumnComboChart</a:t>
            </a:r>
            <a:endParaRPr dirty="0"/>
          </a:p>
          <a:p>
            <a:r>
              <a:rPr b="0" dirty="0"/>
              <a:t>No alt text provided</a:t>
            </a:r>
            <a:endParaRPr dirty="0"/>
          </a:p>
          <a:p>
            <a:endParaRPr dirty="0"/>
          </a:p>
          <a:p>
            <a:r>
              <a:rPr b="1" dirty="0"/>
              <a:t>lineStackedColumnComboChart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treemap</a:t>
            </a:r>
            <a:endParaRPr dirty="0"/>
          </a:p>
          <a:p>
            <a:r>
              <a:rPr b="0" dirty="0"/>
              <a:t>No alt text provided</a:t>
            </a:r>
            <a:endParaRPr dirty="0"/>
          </a:p>
          <a:p>
            <a:endParaRPr dirty="0"/>
          </a:p>
          <a:p>
            <a:r>
              <a:rPr b="1" dirty="0"/>
              <a:t>lineStackedColumnComboChart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2856359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lineStackedColumnComboChart</a:t>
            </a:r>
            <a:endParaRPr dirty="0"/>
          </a:p>
          <a:p>
            <a:r>
              <a:rPr b="0" dirty="0"/>
              <a:t>No alt text provided</a:t>
            </a:r>
            <a:endParaRPr dirty="0"/>
          </a:p>
          <a:p>
            <a:endParaRPr dirty="0"/>
          </a:p>
          <a:p>
            <a:r>
              <a:rPr b="1" dirty="0"/>
              <a:t>lineStackedColumnComboChart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treemap</a:t>
            </a:r>
            <a:endParaRPr dirty="0"/>
          </a:p>
          <a:p>
            <a:r>
              <a:rPr b="0" dirty="0"/>
              <a:t>No alt text provided</a:t>
            </a:r>
            <a:endParaRPr dirty="0"/>
          </a:p>
          <a:p>
            <a:endParaRPr dirty="0"/>
          </a:p>
          <a:p>
            <a:r>
              <a:rPr b="1" dirty="0"/>
              <a:t>lineStackedColumnComboChart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p:txBody>
      </p:sp>
    </p:spTree>
    <p:extLst>
      <p:ext uri="{BB962C8B-B14F-4D97-AF65-F5344CB8AC3E}">
        <p14:creationId xmlns:p14="http://schemas.microsoft.com/office/powerpoint/2010/main" val="312588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lineStackedColumnComboChart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treemap</a:t>
            </a:r>
            <a:endParaRPr dirty="0"/>
          </a:p>
          <a:p>
            <a:r>
              <a:rPr b="0" dirty="0"/>
              <a:t>No alt text provided</a:t>
            </a:r>
            <a:endParaRPr dirty="0"/>
          </a:p>
          <a:p>
            <a:endParaRPr dirty="0"/>
          </a:p>
          <a:p>
            <a:r>
              <a:rPr b="1" dirty="0"/>
              <a:t>lineStackedColumnComboChart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p:txBody>
      </p:sp>
    </p:spTree>
    <p:extLst>
      <p:ext uri="{BB962C8B-B14F-4D97-AF65-F5344CB8AC3E}">
        <p14:creationId xmlns:p14="http://schemas.microsoft.com/office/powerpoint/2010/main" val="21192216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lineStackedColumnComboChart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lineStackedColumnComboChart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p:txBody>
      </p:sp>
    </p:spTree>
    <p:extLst>
      <p:ext uri="{BB962C8B-B14F-4D97-AF65-F5344CB8AC3E}">
        <p14:creationId xmlns:p14="http://schemas.microsoft.com/office/powerpoint/2010/main" val="4079157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smtClean="0"/>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3461687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9940399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693898051"/>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5564616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27ED9C8-F09A-4D9E-BEC0-4725162E21FF}" type="datetimeFigureOut">
              <a:rPr lang="en-US" smtClean="0"/>
              <a:t>4/15/2024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635127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27ED9C8-F09A-4D9E-BEC0-4725162E21FF}" type="datetimeFigureOut">
              <a:rPr lang="en-US" smtClean="0"/>
              <a:t>4/15/2024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070376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4/15/2024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3542742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152811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2691957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2834590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a:xfrm>
            <a:off x="3776135" y="6422854"/>
            <a:ext cx="4279669" cy="365125"/>
          </a:xfrm>
        </p:spPr>
        <p:txBody>
          <a:bodyPr/>
          <a:lstStyle/>
          <a:p>
            <a:endParaRPr lang="en-US"/>
          </a:p>
        </p:txBody>
      </p:sp>
      <p:sp>
        <p:nvSpPr>
          <p:cNvPr id="6" name="Slide Number Placeholder 5"/>
          <p:cNvSpPr>
            <a:spLocks noGrp="1"/>
          </p:cNvSpPr>
          <p:nvPr>
            <p:ph type="sldNum" sz="quarter" idx="12"/>
          </p:nvPr>
        </p:nvSpPr>
        <p:spPr>
          <a:xfrm>
            <a:off x="8073048" y="6422854"/>
            <a:ext cx="879759" cy="365125"/>
          </a:xfrm>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37782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4/15/2024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4/15/2024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4/15/2024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4/15/2024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627ED9C8-F09A-4D9E-BEC0-4725162E21FF}" type="datetimeFigureOut">
              <a:rPr lang="en-US" smtClean="0"/>
              <a:t>4/15/2024</a:t>
            </a:fld>
            <a:endParaRPr lang="en-US"/>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2382135419"/>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hyperlink" Target="https://app.powerbi.com/groups/me/reports/710f7d47-ba3d-4610-a6a6-6934cf66ca53/?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app.powerbi.com/groups/me/reports/710f7d47-ba3d-4610-a6a6-6934cf66ca53/?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hyperlink" Target="https://www.linkedin.com/in/sanjit-cyrus/" TargetMode="External"/><Relationship Id="rId2" Type="http://schemas.openxmlformats.org/officeDocument/2006/relationships/hyperlink" Target="mailto:sanjitcyrus007@gmail.com" TargetMode="Externa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view?r=eyJrIjoiNjkyNDI1MjUtYTBlZC00YjUzLTk5OGEtYTRkZTA4ZjFmMjVmIiwidCI6ImM2ZTU0OWIzLTVmNDUtNDAzMi1hYWU5LWQ0MjQ0ZGM1YjJjNCJ9" TargetMode="External"/><Relationship Id="rId2" Type="http://schemas.openxmlformats.org/officeDocument/2006/relationships/image" Target="../media/image2.png"/><Relationship Id="rId1" Type="http://schemas.openxmlformats.org/officeDocument/2006/relationships/slideLayout" Target="../slideLayouts/slideLayout18.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710f7d47-ba3d-4610-a6a6-6934cf66ca53/?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19.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710f7d47-ba3d-4610-a6a6-6934cf66ca53/?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Visualization of Bird Strikes</a:t>
            </a:r>
            <a:endParaRPr lang="en-IN" dirty="0"/>
          </a:p>
        </p:txBody>
      </p:sp>
      <p:sp>
        <p:nvSpPr>
          <p:cNvPr id="3" name="Subtitle 2"/>
          <p:cNvSpPr>
            <a:spLocks noGrp="1"/>
          </p:cNvSpPr>
          <p:nvPr>
            <p:ph type="subTitle" idx="1"/>
          </p:nvPr>
        </p:nvSpPr>
        <p:spPr/>
        <p:txBody>
          <a:bodyPr/>
          <a:lstStyle/>
          <a:p>
            <a:pPr algn="r"/>
            <a:r>
              <a:rPr lang="en-US" dirty="0" smtClean="0"/>
              <a:t>BY Sanjit Cyrus R</a:t>
            </a:r>
            <a:endParaRPr lang="en-IN" dirty="0"/>
          </a:p>
        </p:txBody>
      </p:sp>
    </p:spTree>
    <p:extLst>
      <p:ext uri="{BB962C8B-B14F-4D97-AF65-F5344CB8AC3E}">
        <p14:creationId xmlns:p14="http://schemas.microsoft.com/office/powerpoint/2010/main" val="1943472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02918" y="284176"/>
            <a:ext cx="10563257" cy="1508760"/>
          </a:xfrm>
        </p:spPr>
        <p:txBody>
          <a:bodyPr/>
          <a:lstStyle/>
          <a:p>
            <a:r>
              <a:rPr lang="en-US" dirty="0" smtClean="0"/>
              <a:t>Insights from number of bird strikes -2 </a:t>
            </a:r>
            <a:endParaRPr lang="en-IN" dirty="0"/>
          </a:p>
        </p:txBody>
      </p:sp>
      <p:sp>
        <p:nvSpPr>
          <p:cNvPr id="6" name="Content Placeholder 5"/>
          <p:cNvSpPr>
            <a:spLocks noGrp="1"/>
          </p:cNvSpPr>
          <p:nvPr>
            <p:ph idx="1"/>
          </p:nvPr>
        </p:nvSpPr>
        <p:spPr>
          <a:xfrm>
            <a:off x="1202919" y="2011680"/>
            <a:ext cx="10563256" cy="4206240"/>
          </a:xfrm>
        </p:spPr>
        <p:txBody>
          <a:bodyPr>
            <a:normAutofit/>
          </a:bodyPr>
          <a:lstStyle/>
          <a:p>
            <a:r>
              <a:rPr lang="en-US" dirty="0"/>
              <a:t>B -737 – 700 is </a:t>
            </a:r>
            <a:r>
              <a:rPr lang="en-US" dirty="0" smtClean="0"/>
              <a:t>the airplane that has been stuck the most number of times by lightning.</a:t>
            </a:r>
          </a:p>
          <a:p>
            <a:r>
              <a:rPr lang="en-US" dirty="0" smtClean="0"/>
              <a:t>B – 757 – 700 is the airplane that need the highest cost due to bird strike. </a:t>
            </a:r>
          </a:p>
          <a:p>
            <a:r>
              <a:rPr lang="en-US" dirty="0" smtClean="0"/>
              <a:t> California state tops number of bird strikes and the cost due to them. </a:t>
            </a:r>
          </a:p>
          <a:p>
            <a:r>
              <a:rPr lang="en-US" dirty="0" smtClean="0"/>
              <a:t>Mostly only one wildlife has struck the airplane. </a:t>
            </a:r>
          </a:p>
          <a:p>
            <a:r>
              <a:rPr lang="en-US" dirty="0" err="1" smtClean="0"/>
              <a:t>Atleast</a:t>
            </a:r>
            <a:r>
              <a:rPr lang="en-US" dirty="0" smtClean="0"/>
              <a:t> for 57 % of the times the bird strikes were not informed prior to the incident to the pilot. So this indicates that bird strikes can happen unexpectedly.</a:t>
            </a:r>
          </a:p>
          <a:p>
            <a:endParaRPr lang="en-US" dirty="0" smtClean="0"/>
          </a:p>
          <a:p>
            <a:endParaRPr lang="en-US" dirty="0" smtClean="0"/>
          </a:p>
          <a:p>
            <a:endParaRPr lang="en-US" dirty="0" smtClean="0"/>
          </a:p>
          <a:p>
            <a:endParaRPr lang="en-IN" dirty="0"/>
          </a:p>
        </p:txBody>
      </p:sp>
    </p:spTree>
    <p:extLst>
      <p:ext uri="{BB962C8B-B14F-4D97-AF65-F5344CB8AC3E}">
        <p14:creationId xmlns:p14="http://schemas.microsoft.com/office/powerpoint/2010/main" val="3493759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Number of Bird strikes - 3</a:t>
            </a:r>
          </a:p>
        </p:txBody>
      </p:sp>
      <p:pic>
        <p:nvPicPr>
          <p:cNvPr id="5" name="Picture" title="This slide contains the following visuals: lineStackedColumnComboChart ,slicer ,treemap ,lineStackedColumnComboChart ,textbox ,textbox ,textbox ,textbox ,pieChart ,slicer ,slice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02918" y="284176"/>
            <a:ext cx="10563257" cy="1508760"/>
          </a:xfrm>
        </p:spPr>
        <p:txBody>
          <a:bodyPr/>
          <a:lstStyle/>
          <a:p>
            <a:r>
              <a:rPr lang="en-US" dirty="0" smtClean="0"/>
              <a:t>Insights from number of bird strikes -3 </a:t>
            </a:r>
            <a:endParaRPr lang="en-IN" dirty="0"/>
          </a:p>
        </p:txBody>
      </p:sp>
      <p:sp>
        <p:nvSpPr>
          <p:cNvPr id="6" name="Content Placeholder 5"/>
          <p:cNvSpPr>
            <a:spLocks noGrp="1"/>
          </p:cNvSpPr>
          <p:nvPr>
            <p:ph idx="1"/>
          </p:nvPr>
        </p:nvSpPr>
        <p:spPr>
          <a:xfrm>
            <a:off x="1202919" y="2011680"/>
            <a:ext cx="10563256" cy="4206240"/>
          </a:xfrm>
        </p:spPr>
        <p:txBody>
          <a:bodyPr>
            <a:normAutofit/>
          </a:bodyPr>
          <a:lstStyle/>
          <a:p>
            <a:r>
              <a:rPr lang="en-US" dirty="0" smtClean="0"/>
              <a:t>Most of the bird strikes happen on ground and at an altitude less that 1000 ft. </a:t>
            </a:r>
          </a:p>
          <a:p>
            <a:r>
              <a:rPr lang="en-US" dirty="0" smtClean="0"/>
              <a:t>Most bird strikes occur when there is no precipitation and cloud</a:t>
            </a:r>
          </a:p>
          <a:p>
            <a:endParaRPr lang="en-US" dirty="0" smtClean="0"/>
          </a:p>
          <a:p>
            <a:endParaRPr lang="en-US" dirty="0" smtClean="0"/>
          </a:p>
          <a:p>
            <a:endParaRPr lang="en-US" dirty="0" smtClean="0"/>
          </a:p>
          <a:p>
            <a:endParaRPr lang="en-US" dirty="0" smtClean="0"/>
          </a:p>
          <a:p>
            <a:endParaRPr lang="en-IN" dirty="0"/>
          </a:p>
        </p:txBody>
      </p:sp>
    </p:spTree>
    <p:extLst>
      <p:ext uri="{BB962C8B-B14F-4D97-AF65-F5344CB8AC3E}">
        <p14:creationId xmlns:p14="http://schemas.microsoft.com/office/powerpoint/2010/main" val="5011428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Effect of Bird strikes - 1</a:t>
            </a:r>
          </a:p>
        </p:txBody>
      </p:sp>
      <p:pic>
        <p:nvPicPr>
          <p:cNvPr id="5" name="Picture" title="This slide contains the following visuals: lineStackedColumnComboChart ,slicer ,barChart ,lineStackedColumnComboChart ,slicer ,textbox ,textbox ,textbox ,textbox ,barChart ,slicer ,slice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02918" y="284176"/>
            <a:ext cx="10563257" cy="1508760"/>
          </a:xfrm>
        </p:spPr>
        <p:txBody>
          <a:bodyPr/>
          <a:lstStyle/>
          <a:p>
            <a:r>
              <a:rPr lang="en-US" dirty="0" smtClean="0"/>
              <a:t>Insights from effect of bird strikes -1 </a:t>
            </a:r>
            <a:endParaRPr lang="en-IN" dirty="0"/>
          </a:p>
        </p:txBody>
      </p:sp>
      <p:sp>
        <p:nvSpPr>
          <p:cNvPr id="6" name="Content Placeholder 5"/>
          <p:cNvSpPr>
            <a:spLocks noGrp="1"/>
          </p:cNvSpPr>
          <p:nvPr>
            <p:ph idx="1"/>
          </p:nvPr>
        </p:nvSpPr>
        <p:spPr>
          <a:xfrm>
            <a:off x="1202919" y="2011680"/>
            <a:ext cx="10563256" cy="4206240"/>
          </a:xfrm>
        </p:spPr>
        <p:txBody>
          <a:bodyPr>
            <a:normAutofit/>
          </a:bodyPr>
          <a:lstStyle/>
          <a:p>
            <a:r>
              <a:rPr lang="en-US" dirty="0" smtClean="0"/>
              <a:t>Most of the bird strikes doesn’t cause a impact on the flight but there are incident where bird strike cause a major impact that causes precautionary landing and this costs more. </a:t>
            </a:r>
          </a:p>
          <a:p>
            <a:r>
              <a:rPr lang="en-US" dirty="0" smtClean="0"/>
              <a:t>Most of the bird strikes cause little to no harm to the aircrafts. </a:t>
            </a:r>
          </a:p>
          <a:p>
            <a:r>
              <a:rPr lang="en-US" dirty="0" smtClean="0"/>
              <a:t>The bird strikes are more in smaller airplanes.</a:t>
            </a:r>
          </a:p>
          <a:p>
            <a:r>
              <a:rPr lang="en-US" dirty="0" smtClean="0"/>
              <a:t>Bird strikes when they cause damage cost more. </a:t>
            </a:r>
          </a:p>
          <a:p>
            <a:endParaRPr lang="en-US" dirty="0" smtClean="0"/>
          </a:p>
          <a:p>
            <a:endParaRPr lang="en-US" dirty="0" smtClean="0"/>
          </a:p>
          <a:p>
            <a:endParaRPr lang="en-US" dirty="0" smtClean="0"/>
          </a:p>
          <a:p>
            <a:endParaRPr lang="en-US" dirty="0" smtClean="0"/>
          </a:p>
          <a:p>
            <a:endParaRPr lang="en-IN" dirty="0"/>
          </a:p>
        </p:txBody>
      </p:sp>
    </p:spTree>
    <p:extLst>
      <p:ext uri="{BB962C8B-B14F-4D97-AF65-F5344CB8AC3E}">
        <p14:creationId xmlns:p14="http://schemas.microsoft.com/office/powerpoint/2010/main" val="2151917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insights</a:t>
            </a:r>
            <a:endParaRPr lang="en-IN" dirty="0"/>
          </a:p>
        </p:txBody>
      </p:sp>
      <p:sp>
        <p:nvSpPr>
          <p:cNvPr id="3" name="Content Placeholder 2"/>
          <p:cNvSpPr>
            <a:spLocks noGrp="1"/>
          </p:cNvSpPr>
          <p:nvPr>
            <p:ph idx="1"/>
          </p:nvPr>
        </p:nvSpPr>
        <p:spPr/>
        <p:txBody>
          <a:bodyPr/>
          <a:lstStyle/>
          <a:p>
            <a:r>
              <a:rPr lang="en-US" dirty="0" smtClean="0"/>
              <a:t>The Bird strike doesn’t happen during precipitation because birds look for shade during precipitation. </a:t>
            </a:r>
          </a:p>
          <a:p>
            <a:r>
              <a:rPr lang="en-US" dirty="0" smtClean="0"/>
              <a:t>Most birds fly at an altitude less than 1000 </a:t>
            </a:r>
            <a:r>
              <a:rPr lang="en-US" dirty="0" err="1" smtClean="0"/>
              <a:t>ft</a:t>
            </a:r>
            <a:r>
              <a:rPr lang="en-US" dirty="0" smtClean="0"/>
              <a:t> this is because we see most bird strikes below 1000 ft. </a:t>
            </a:r>
          </a:p>
          <a:p>
            <a:r>
              <a:rPr lang="en-US" dirty="0" smtClean="0"/>
              <a:t>California, Texas state top the highest number of bird strikes. This is due the high number of wildlife present in those states. </a:t>
            </a:r>
          </a:p>
          <a:p>
            <a:r>
              <a:rPr lang="en-US" dirty="0" err="1" smtClean="0"/>
              <a:t>Eventhough</a:t>
            </a:r>
            <a:r>
              <a:rPr lang="en-US" dirty="0" smtClean="0"/>
              <a:t> the bird strike happen unexpectedly, the number of bird strikes can be reduced if there are sufficient warning systems. </a:t>
            </a:r>
          </a:p>
          <a:p>
            <a:r>
              <a:rPr lang="en-US" dirty="0" smtClean="0"/>
              <a:t>Most bird strikes happen during approach phase so pilots need to be cautious during that phase </a:t>
            </a:r>
          </a:p>
          <a:p>
            <a:endParaRPr lang="en-US" dirty="0" smtClean="0"/>
          </a:p>
          <a:p>
            <a:endParaRPr lang="en-IN" dirty="0"/>
          </a:p>
        </p:txBody>
      </p:sp>
    </p:spTree>
    <p:extLst>
      <p:ext uri="{BB962C8B-B14F-4D97-AF65-F5344CB8AC3E}">
        <p14:creationId xmlns:p14="http://schemas.microsoft.com/office/powerpoint/2010/main" val="39307153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IN" dirty="0"/>
          </a:p>
        </p:txBody>
      </p:sp>
      <p:sp>
        <p:nvSpPr>
          <p:cNvPr id="3" name="Content Placeholder 2"/>
          <p:cNvSpPr>
            <a:spLocks noGrp="1"/>
          </p:cNvSpPr>
          <p:nvPr>
            <p:ph idx="1"/>
          </p:nvPr>
        </p:nvSpPr>
        <p:spPr/>
        <p:txBody>
          <a:bodyPr/>
          <a:lstStyle/>
          <a:p>
            <a:r>
              <a:rPr lang="en-US" dirty="0" smtClean="0"/>
              <a:t>A basic data visualization of the bird strikes are seen in the previous slide. </a:t>
            </a:r>
          </a:p>
          <a:p>
            <a:r>
              <a:rPr lang="en-US" dirty="0" smtClean="0"/>
              <a:t>With the available data even more reports can be created and insights be generated. </a:t>
            </a:r>
          </a:p>
          <a:p>
            <a:r>
              <a:rPr lang="en-US" dirty="0" smtClean="0"/>
              <a:t>More questions could be answered. </a:t>
            </a:r>
            <a:endParaRPr lang="en-IN" dirty="0"/>
          </a:p>
        </p:txBody>
      </p:sp>
    </p:spTree>
    <p:extLst>
      <p:ext uri="{BB962C8B-B14F-4D97-AF65-F5344CB8AC3E}">
        <p14:creationId xmlns:p14="http://schemas.microsoft.com/office/powerpoint/2010/main" val="208009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Thank you</a:t>
            </a:r>
            <a:endParaRPr lang="en-IN" dirty="0"/>
          </a:p>
        </p:txBody>
      </p:sp>
      <p:sp>
        <p:nvSpPr>
          <p:cNvPr id="3" name="Subtitle 2"/>
          <p:cNvSpPr>
            <a:spLocks noGrp="1"/>
          </p:cNvSpPr>
          <p:nvPr>
            <p:ph type="subTitle" idx="1"/>
          </p:nvPr>
        </p:nvSpPr>
        <p:spPr/>
        <p:txBody>
          <a:bodyPr/>
          <a:lstStyle/>
          <a:p>
            <a:r>
              <a:rPr lang="en-US" dirty="0" smtClean="0"/>
              <a:t>Sanjit Cyrus R</a:t>
            </a:r>
          </a:p>
          <a:p>
            <a:r>
              <a:rPr lang="en-US" dirty="0" smtClean="0">
                <a:hlinkClick r:id="rId2"/>
              </a:rPr>
              <a:t>sanjitcyrus007@gmail.com</a:t>
            </a:r>
            <a:endParaRPr lang="en-US" dirty="0" smtClean="0"/>
          </a:p>
          <a:p>
            <a:r>
              <a:rPr lang="en-US" dirty="0">
                <a:hlinkClick r:id="rId3"/>
              </a:rPr>
              <a:t>https://www.linkedin.com/in/sanjit-cyrus</a:t>
            </a:r>
            <a:r>
              <a:rPr lang="en-US" dirty="0" smtClean="0">
                <a:hlinkClick r:id="rId3"/>
              </a:rPr>
              <a:t>/</a:t>
            </a:r>
            <a:endParaRPr lang="en-US" dirty="0" smtClean="0"/>
          </a:p>
          <a:p>
            <a:endParaRPr lang="en-US" dirty="0"/>
          </a:p>
        </p:txBody>
      </p:sp>
    </p:spTree>
    <p:extLst>
      <p:ext uri="{BB962C8B-B14F-4D97-AF65-F5344CB8AC3E}">
        <p14:creationId xmlns:p14="http://schemas.microsoft.com/office/powerpoint/2010/main" val="37521766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IN" dirty="0"/>
          </a:p>
        </p:txBody>
      </p:sp>
      <p:sp>
        <p:nvSpPr>
          <p:cNvPr id="3" name="Content Placeholder 2"/>
          <p:cNvSpPr>
            <a:spLocks noGrp="1"/>
          </p:cNvSpPr>
          <p:nvPr>
            <p:ph idx="1"/>
          </p:nvPr>
        </p:nvSpPr>
        <p:spPr/>
        <p:txBody>
          <a:bodyPr/>
          <a:lstStyle/>
          <a:p>
            <a:pPr algn="just"/>
            <a:r>
              <a:rPr lang="en-US" dirty="0"/>
              <a:t>Bird strikes pose a significant risk to aviation safety worldwide, with the potential to cause damage to aircraft and endanger passengers and crew. In this presentation, we will explore the data surrounding bird strikes, analyze trends and patterns, and discuss strategies for mitigating this critical safety concern using innovative data visualization techniques</a:t>
            </a:r>
            <a:r>
              <a:rPr lang="en-US" dirty="0" smtClean="0"/>
              <a:t>.</a:t>
            </a:r>
          </a:p>
          <a:p>
            <a:pPr algn="just"/>
            <a:r>
              <a:rPr lang="en-US" dirty="0"/>
              <a:t>Bird strikes represent a complex and multifaceted challenge for the aviation industry. Understanding the frequency, location, and contributing factors of bird strikes is essential for developing effective prevention and mitigation strategies. By visualizing bird strike data, we can identify high-risk areas, recognize seasonal trends, and inform decision-making processes to enhance aviation safety.</a:t>
            </a:r>
            <a:endParaRPr lang="en-IN" dirty="0"/>
          </a:p>
        </p:txBody>
      </p:sp>
    </p:spTree>
    <p:extLst>
      <p:ext uri="{BB962C8B-B14F-4D97-AF65-F5344CB8AC3E}">
        <p14:creationId xmlns:p14="http://schemas.microsoft.com/office/powerpoint/2010/main" val="263903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ObjectiveS</a:t>
            </a:r>
            <a:r>
              <a:rPr lang="en-US" dirty="0" smtClean="0"/>
              <a:t>	</a:t>
            </a:r>
            <a:endParaRPr lang="en-IN" dirty="0"/>
          </a:p>
        </p:txBody>
      </p:sp>
      <p:sp>
        <p:nvSpPr>
          <p:cNvPr id="3" name="Content Placeholder 2"/>
          <p:cNvSpPr>
            <a:spLocks noGrp="1"/>
          </p:cNvSpPr>
          <p:nvPr>
            <p:ph idx="1"/>
          </p:nvPr>
        </p:nvSpPr>
        <p:spPr/>
        <p:txBody>
          <a:bodyPr/>
          <a:lstStyle/>
          <a:p>
            <a:r>
              <a:rPr lang="en-US" dirty="0" smtClean="0"/>
              <a:t>To visualize hidden trends of bird strikes.</a:t>
            </a:r>
          </a:p>
          <a:p>
            <a:r>
              <a:rPr lang="en-US" dirty="0" smtClean="0"/>
              <a:t>To </a:t>
            </a:r>
            <a:r>
              <a:rPr lang="en-US" dirty="0" err="1" smtClean="0"/>
              <a:t>analyse</a:t>
            </a:r>
            <a:r>
              <a:rPr lang="en-US" dirty="0" smtClean="0"/>
              <a:t> the cost of these bird strikes</a:t>
            </a:r>
          </a:p>
          <a:p>
            <a:r>
              <a:rPr lang="en-US" dirty="0" smtClean="0"/>
              <a:t>To </a:t>
            </a:r>
            <a:r>
              <a:rPr lang="en-US" dirty="0" err="1" smtClean="0"/>
              <a:t>analyse</a:t>
            </a:r>
            <a:r>
              <a:rPr lang="en-US" dirty="0" smtClean="0"/>
              <a:t> the effect of bird strikes with different factors</a:t>
            </a:r>
          </a:p>
          <a:p>
            <a:endParaRPr lang="en-IN" dirty="0"/>
          </a:p>
        </p:txBody>
      </p:sp>
    </p:spTree>
    <p:extLst>
      <p:ext uri="{BB962C8B-B14F-4D97-AF65-F5344CB8AC3E}">
        <p14:creationId xmlns:p14="http://schemas.microsoft.com/office/powerpoint/2010/main" val="10266045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Proposed </a:t>
            </a:r>
            <a:r>
              <a:rPr lang="en-US" dirty="0" err="1" smtClean="0"/>
              <a:t>methodlogy</a:t>
            </a:r>
            <a:endParaRPr lang="en-IN" dirty="0"/>
          </a:p>
        </p:txBody>
      </p:sp>
      <p:sp>
        <p:nvSpPr>
          <p:cNvPr id="3" name="Content Placeholder 2"/>
          <p:cNvSpPr>
            <a:spLocks noGrp="1"/>
          </p:cNvSpPr>
          <p:nvPr>
            <p:ph idx="1"/>
          </p:nvPr>
        </p:nvSpPr>
        <p:spPr/>
        <p:txBody>
          <a:bodyPr/>
          <a:lstStyle/>
          <a:p>
            <a:pPr algn="just"/>
            <a:r>
              <a:rPr lang="en-US" dirty="0" smtClean="0"/>
              <a:t>We use Microsoft power BI to visualize trends and patterns in the data. </a:t>
            </a:r>
            <a:r>
              <a:rPr lang="en-US" dirty="0"/>
              <a:t>Microsoft Power BI is a business analytics tool that transforms raw data into insightful visualizations for informed </a:t>
            </a:r>
            <a:r>
              <a:rPr lang="en-US" dirty="0" smtClean="0"/>
              <a:t>decision-making. </a:t>
            </a:r>
          </a:p>
          <a:p>
            <a:pPr algn="just"/>
            <a:r>
              <a:rPr lang="en-US" dirty="0" smtClean="0"/>
              <a:t>We use four pages of report to visualize the trends and patterns. </a:t>
            </a:r>
          </a:p>
          <a:p>
            <a:pPr algn="just"/>
            <a:r>
              <a:rPr lang="en-US" dirty="0" smtClean="0"/>
              <a:t>The first three pages focus on the effect of factors on the number of bird strikes. </a:t>
            </a:r>
          </a:p>
          <a:p>
            <a:pPr algn="just"/>
            <a:r>
              <a:rPr lang="en-US" dirty="0" smtClean="0"/>
              <a:t>The last page focuses on effect indicators. </a:t>
            </a:r>
          </a:p>
          <a:p>
            <a:pPr algn="just"/>
            <a:r>
              <a:rPr lang="en-US" dirty="0" smtClean="0"/>
              <a:t>After seeing the information about the dataset we would explore the report page by page. </a:t>
            </a:r>
          </a:p>
          <a:p>
            <a:endParaRPr lang="en-US" dirty="0" smtClean="0"/>
          </a:p>
          <a:p>
            <a:endParaRPr lang="en-IN" dirty="0"/>
          </a:p>
        </p:txBody>
      </p:sp>
    </p:spTree>
    <p:extLst>
      <p:ext uri="{BB962C8B-B14F-4D97-AF65-F5344CB8AC3E}">
        <p14:creationId xmlns:p14="http://schemas.microsoft.com/office/powerpoint/2010/main" val="3538585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Information about dataset</a:t>
            </a:r>
            <a:endParaRPr lang="en-IN" dirty="0"/>
          </a:p>
        </p:txBody>
      </p:sp>
      <p:sp>
        <p:nvSpPr>
          <p:cNvPr id="3" name="Content Placeholder 2"/>
          <p:cNvSpPr>
            <a:spLocks noGrp="1"/>
          </p:cNvSpPr>
          <p:nvPr>
            <p:ph idx="1"/>
          </p:nvPr>
        </p:nvSpPr>
        <p:spPr>
          <a:xfrm>
            <a:off x="1202919" y="2011680"/>
            <a:ext cx="8184759" cy="4206240"/>
          </a:xfrm>
        </p:spPr>
        <p:txBody>
          <a:bodyPr>
            <a:normAutofit lnSpcReduction="10000"/>
          </a:bodyPr>
          <a:lstStyle/>
          <a:p>
            <a:pPr algn="just"/>
            <a:r>
              <a:rPr lang="en-US" dirty="0" smtClean="0"/>
              <a:t>The data set has data on bird strikes in the USA collected from FAA from 2000 to 2011. </a:t>
            </a:r>
          </a:p>
          <a:p>
            <a:pPr algn="just"/>
            <a:r>
              <a:rPr lang="en-US" dirty="0" smtClean="0"/>
              <a:t>The data set has more than 25,000 columns and 26 columns. The columns are listed below. </a:t>
            </a:r>
          </a:p>
          <a:p>
            <a:pPr lvl="0" algn="just"/>
            <a:r>
              <a:rPr lang="en-US" dirty="0" smtClean="0"/>
              <a:t>Record ID, Aircraft</a:t>
            </a:r>
            <a:r>
              <a:rPr lang="en-US" dirty="0"/>
              <a:t>: </a:t>
            </a:r>
            <a:r>
              <a:rPr lang="en-US" dirty="0" smtClean="0"/>
              <a:t>Type, Airport</a:t>
            </a:r>
            <a:r>
              <a:rPr lang="en-US" dirty="0"/>
              <a:t>: </a:t>
            </a:r>
            <a:r>
              <a:rPr lang="en-US" dirty="0" smtClean="0"/>
              <a:t>Name, Altitude bin, Aircraft</a:t>
            </a:r>
            <a:r>
              <a:rPr lang="en-US" dirty="0"/>
              <a:t>: </a:t>
            </a:r>
            <a:r>
              <a:rPr lang="en-US" dirty="0" smtClean="0"/>
              <a:t>Make/Model, Wildlife</a:t>
            </a:r>
            <a:r>
              <a:rPr lang="en-US" dirty="0"/>
              <a:t>: Number </a:t>
            </a:r>
            <a:r>
              <a:rPr lang="en-US" dirty="0" smtClean="0"/>
              <a:t>struck, Wildlife</a:t>
            </a:r>
            <a:r>
              <a:rPr lang="en-US" dirty="0"/>
              <a:t>: Number Struck </a:t>
            </a:r>
            <a:r>
              <a:rPr lang="en-US" dirty="0" smtClean="0"/>
              <a:t>Actual, Effect</a:t>
            </a:r>
            <a:r>
              <a:rPr lang="en-US" dirty="0"/>
              <a:t>: Impact to </a:t>
            </a:r>
            <a:r>
              <a:rPr lang="en-US" dirty="0" smtClean="0"/>
              <a:t>flight, </a:t>
            </a:r>
            <a:r>
              <a:rPr lang="en-US" dirty="0" err="1" smtClean="0"/>
              <a:t>FlightDate</a:t>
            </a:r>
            <a:r>
              <a:rPr lang="en-US" dirty="0" smtClean="0"/>
              <a:t>, Effect</a:t>
            </a:r>
            <a:r>
              <a:rPr lang="en-US" dirty="0"/>
              <a:t>: Indicated </a:t>
            </a:r>
            <a:r>
              <a:rPr lang="en-US" dirty="0" smtClean="0"/>
              <a:t>Damage, Aircraft</a:t>
            </a:r>
            <a:r>
              <a:rPr lang="en-US" dirty="0"/>
              <a:t>: Number of engines</a:t>
            </a:r>
            <a:r>
              <a:rPr lang="en-US" dirty="0" smtClean="0"/>
              <a:t>?, Aircraft</a:t>
            </a:r>
            <a:r>
              <a:rPr lang="en-US" dirty="0"/>
              <a:t>: </a:t>
            </a:r>
            <a:r>
              <a:rPr lang="en-US" dirty="0" smtClean="0"/>
              <a:t>Airline/Operator, Origin State, When</a:t>
            </a:r>
            <a:r>
              <a:rPr lang="en-US" dirty="0"/>
              <a:t>: Phase of </a:t>
            </a:r>
            <a:r>
              <a:rPr lang="en-US" dirty="0" smtClean="0"/>
              <a:t>flight, Conditions</a:t>
            </a:r>
            <a:r>
              <a:rPr lang="en-US" dirty="0"/>
              <a:t>: </a:t>
            </a:r>
            <a:r>
              <a:rPr lang="en-US" dirty="0" smtClean="0"/>
              <a:t>Precipitation, Remains </a:t>
            </a:r>
            <a:r>
              <a:rPr lang="en-US" dirty="0"/>
              <a:t>of wildlife collected</a:t>
            </a:r>
            <a:r>
              <a:rPr lang="en-US" dirty="0" smtClean="0"/>
              <a:t>?, Remains </a:t>
            </a:r>
            <a:r>
              <a:rPr lang="en-US" dirty="0"/>
              <a:t>of wildlife sent to </a:t>
            </a:r>
            <a:r>
              <a:rPr lang="en-US" dirty="0" smtClean="0"/>
              <a:t>Smithsonian, Remarks, Wildlife</a:t>
            </a:r>
            <a:r>
              <a:rPr lang="en-US" dirty="0"/>
              <a:t>: </a:t>
            </a:r>
            <a:r>
              <a:rPr lang="en-US" dirty="0" smtClean="0"/>
              <a:t>Size, Conditions</a:t>
            </a:r>
            <a:r>
              <a:rPr lang="en-US" dirty="0"/>
              <a:t>: </a:t>
            </a:r>
            <a:r>
              <a:rPr lang="en-US" dirty="0" smtClean="0"/>
              <a:t>Sky, Wildlife</a:t>
            </a:r>
            <a:r>
              <a:rPr lang="en-US" dirty="0"/>
              <a:t>: </a:t>
            </a:r>
            <a:r>
              <a:rPr lang="en-US" dirty="0" smtClean="0"/>
              <a:t>Species, Pilot </a:t>
            </a:r>
            <a:r>
              <a:rPr lang="en-US" dirty="0"/>
              <a:t>warned of birds or wildlife</a:t>
            </a:r>
            <a:r>
              <a:rPr lang="en-US" dirty="0" smtClean="0"/>
              <a:t>?, Cost</a:t>
            </a:r>
            <a:r>
              <a:rPr lang="en-US" dirty="0"/>
              <a:t>: Total </a:t>
            </a:r>
            <a:r>
              <a:rPr lang="en-US" dirty="0" smtClean="0"/>
              <a:t>$, Feet </a:t>
            </a:r>
            <a:r>
              <a:rPr lang="en-US" dirty="0"/>
              <a:t>above </a:t>
            </a:r>
            <a:r>
              <a:rPr lang="en-US" dirty="0" smtClean="0"/>
              <a:t>ground, Number </a:t>
            </a:r>
            <a:r>
              <a:rPr lang="en-US" dirty="0"/>
              <a:t>of people </a:t>
            </a:r>
            <a:r>
              <a:rPr lang="en-US" dirty="0" smtClean="0"/>
              <a:t>injured, Is </a:t>
            </a:r>
            <a:r>
              <a:rPr lang="en-US" dirty="0"/>
              <a:t>Aircraft Large</a:t>
            </a:r>
            <a:r>
              <a:rPr lang="en-US" dirty="0" smtClean="0"/>
              <a:t>? </a:t>
            </a:r>
            <a:endParaRPr lang="en-US" dirty="0"/>
          </a:p>
          <a:p>
            <a:endParaRPr lang="en-US" dirty="0" smtClean="0"/>
          </a:p>
          <a:p>
            <a:endParaRPr lang="en-IN" dirty="0"/>
          </a:p>
        </p:txBody>
      </p:sp>
    </p:spTree>
    <p:extLst>
      <p:ext uri="{BB962C8B-B14F-4D97-AF65-F5344CB8AC3E}">
        <p14:creationId xmlns:p14="http://schemas.microsoft.com/office/powerpoint/2010/main" val="6333315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 xmlns:a14="http://schemas.microsoft.com/office/drawing/2010/main" xmlns:p14="http://schemas.microsoft.com/office/powerpoint/2010/main"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0" y="2982913"/>
            <a:ext cx="6313488"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Bird Strike Visuals</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latin typeface="Segoe UI Semibold" charset="0"/>
                <a:ea typeface="Segoe UI Semibold" charset="0"/>
                <a:cs typeface="Segoe UI Semibold" charset="0"/>
              </a:rPr>
              <a:t>Downloaded at:</a:t>
            </a:r>
          </a:p>
          <a:p>
            <a:r>
              <a:rPr lang="en-US" sz="900" b="0" i="0" dirty="0">
                <a:latin typeface="Segoe UI" charset="0"/>
                <a:ea typeface="Segoe UI" charset="0"/>
                <a:cs typeface="Segoe UI" charset="0"/>
              </a:rPr>
              <a:t>4/15/2024 10:08:47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latin typeface="Segoe UI Semibold" charset="0"/>
                <a:ea typeface="Segoe UI Semibold" charset="0"/>
                <a:cs typeface="Segoe UI Semibold" charset="0"/>
              </a:rPr>
              <a:t>Last data refresh:</a:t>
            </a:r>
            <a:endParaRPr lang="en-US" sz="900" b="1" i="0" dirty="0">
              <a:latin typeface="Segoe UI Semibold" charset="0"/>
              <a:ea typeface="Segoe UI Semibold" charset="0"/>
              <a:cs typeface="Segoe UI Semibold" charset="0"/>
            </a:endParaRPr>
          </a:p>
          <a:p>
            <a:r>
              <a:rPr lang="en-US" sz="900" dirty="0">
                <a:latin typeface="Segoe UI" charset="0"/>
                <a:ea typeface="Segoe UI" charset="0"/>
                <a:cs typeface="Segoe UI" charset="0"/>
              </a:rPr>
              <a:t>4/15/2024 10:00:10 AM UTC</a:t>
            </a:r>
            <a:endParaRPr lang="en-US" sz="900" b="0" i="0" dirty="0">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 xmlns:a14="http://schemas.microsoft.com/office/drawing/2010/main" xmlns:p14="http://schemas.microsoft.com/office/powerpoint/2010/main"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title="This slide contains the following visuals: lineStackedColumnComboChart ,lineStackedColumnComboChart ,slicer ,treemap ,lineStackedColumnComboChart ,slicer ,textbox ,textbox ,textbox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Number of Bird strikes - 1</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02919" y="284176"/>
            <a:ext cx="10469128" cy="1508760"/>
          </a:xfrm>
        </p:spPr>
        <p:txBody>
          <a:bodyPr/>
          <a:lstStyle/>
          <a:p>
            <a:r>
              <a:rPr lang="en-US" dirty="0" smtClean="0"/>
              <a:t>Insights from number of bird strikes -1 </a:t>
            </a:r>
            <a:endParaRPr lang="en-IN" dirty="0"/>
          </a:p>
        </p:txBody>
      </p:sp>
      <p:sp>
        <p:nvSpPr>
          <p:cNvPr id="6" name="Content Placeholder 5"/>
          <p:cNvSpPr>
            <a:spLocks noGrp="1"/>
          </p:cNvSpPr>
          <p:nvPr>
            <p:ph idx="1"/>
          </p:nvPr>
        </p:nvSpPr>
        <p:spPr>
          <a:xfrm>
            <a:off x="1202919" y="2011680"/>
            <a:ext cx="10469128" cy="4206240"/>
          </a:xfrm>
        </p:spPr>
        <p:txBody>
          <a:bodyPr/>
          <a:lstStyle/>
          <a:p>
            <a:r>
              <a:rPr lang="en-US" dirty="0" smtClean="0"/>
              <a:t>The highest number of bird strikes happened in the year 2009. </a:t>
            </a:r>
          </a:p>
          <a:p>
            <a:r>
              <a:rPr lang="en-US" dirty="0" smtClean="0"/>
              <a:t>The highest cost due to the number of bird strikes is in the year 2001. </a:t>
            </a:r>
          </a:p>
          <a:p>
            <a:r>
              <a:rPr lang="en-US" dirty="0" smtClean="0"/>
              <a:t>Most bird strikes have happened in Dallas/</a:t>
            </a:r>
            <a:r>
              <a:rPr lang="en-US" dirty="0" err="1" smtClean="0"/>
              <a:t>Forthworth</a:t>
            </a:r>
            <a:r>
              <a:rPr lang="en-US" dirty="0" smtClean="0"/>
              <a:t> International Airport. </a:t>
            </a:r>
          </a:p>
          <a:p>
            <a:r>
              <a:rPr lang="en-US" dirty="0" smtClean="0"/>
              <a:t>The highest cost by airport is Salt lake city international Airport. </a:t>
            </a:r>
          </a:p>
          <a:p>
            <a:r>
              <a:rPr lang="en-US" dirty="0" smtClean="0"/>
              <a:t>Southwest airlines airplanes has the highest number of bird strikes. </a:t>
            </a:r>
          </a:p>
          <a:p>
            <a:r>
              <a:rPr lang="en-US" dirty="0" smtClean="0"/>
              <a:t>Business airlines has incurred the highest cost due to bird strikes. </a:t>
            </a:r>
          </a:p>
          <a:p>
            <a:r>
              <a:rPr lang="en-US" dirty="0" smtClean="0"/>
              <a:t>Most bird strikes happen during Approach phase. </a:t>
            </a:r>
          </a:p>
          <a:p>
            <a:endParaRPr lang="en-US" dirty="0" smtClean="0"/>
          </a:p>
          <a:p>
            <a:endParaRPr lang="en-US" dirty="0" smtClean="0"/>
          </a:p>
          <a:p>
            <a:endParaRPr lang="en-IN" dirty="0"/>
          </a:p>
        </p:txBody>
      </p:sp>
    </p:spTree>
    <p:extLst>
      <p:ext uri="{BB962C8B-B14F-4D97-AF65-F5344CB8AC3E}">
        <p14:creationId xmlns:p14="http://schemas.microsoft.com/office/powerpoint/2010/main" val="3311549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hidden="1"/>
          <p:cNvSpPr>
            <a:spLocks noGrp="1"/>
          </p:cNvSpPr>
          <p:nvPr>
            <p:ph type="title"/>
          </p:nvPr>
        </p:nvSpPr>
        <p:spPr/>
        <p:txBody>
          <a:bodyPr/>
          <a:lstStyle/>
          <a:p>
            <a:r>
              <a:t>Number of Bird strikes - 2</a:t>
            </a:r>
          </a:p>
        </p:txBody>
      </p:sp>
      <p:pic>
        <p:nvPicPr>
          <p:cNvPr id="5" name="Picture" title="This slide contains the following visuals: lineStackedColumnComboChart ,lineStackedColumnComboChart ,slicer ,treemap ,lineStackedColumnComboChart ,slicer ,textbox ,textbox ,textbox ,textbox ,slicer ,slice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Tree>
  </p:cSld>
  <p:clrMapOvr>
    <a:masterClrMapping/>
  </p:clrMapOvr>
  <p:timing>
    <p:tnLst>
      <p:par>
        <p:cTn id="1" dur="indefinite" restart="never" nodeType="tmRoot"/>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238</TotalTime>
  <Words>1111</Words>
  <Application>Microsoft Office PowerPoint</Application>
  <PresentationFormat>Widescreen</PresentationFormat>
  <Paragraphs>202</Paragraphs>
  <Slides>17</Slides>
  <Notes>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17</vt:i4>
      </vt:variant>
    </vt:vector>
  </HeadingPairs>
  <TitlesOfParts>
    <vt:vector size="27" baseType="lpstr">
      <vt:lpstr>Arial</vt:lpstr>
      <vt:lpstr>Calibri</vt:lpstr>
      <vt:lpstr>Calibri Light</vt:lpstr>
      <vt:lpstr>Corbel</vt:lpstr>
      <vt:lpstr>Segoe UI</vt:lpstr>
      <vt:lpstr>Segoe UI Light</vt:lpstr>
      <vt:lpstr>Segoe UI Semibold</vt:lpstr>
      <vt:lpstr>Wingdings</vt:lpstr>
      <vt:lpstr>Custom Design</vt:lpstr>
      <vt:lpstr>Banded</vt:lpstr>
      <vt:lpstr>Data Visualization of Bird Strikes</vt:lpstr>
      <vt:lpstr>Introduction</vt:lpstr>
      <vt:lpstr>ObjectiveS </vt:lpstr>
      <vt:lpstr>Proposed methodlogy</vt:lpstr>
      <vt:lpstr>Information about dataset</vt:lpstr>
      <vt:lpstr>Bird Strike Visuals</vt:lpstr>
      <vt:lpstr>Number of Bird strikes - 1</vt:lpstr>
      <vt:lpstr>Insights from number of bird strikes -1 </vt:lpstr>
      <vt:lpstr>Number of Bird strikes - 2</vt:lpstr>
      <vt:lpstr>Insights from number of bird strikes -2 </vt:lpstr>
      <vt:lpstr>Number of Bird strikes - 3</vt:lpstr>
      <vt:lpstr>Insights from number of bird strikes -3 </vt:lpstr>
      <vt:lpstr>Effect of Bird strikes - 1</vt:lpstr>
      <vt:lpstr>Insights from effect of bird strikes -1 </vt:lpstr>
      <vt:lpstr>insights</vt:lpstr>
      <vt:lpstr>Conclusion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Microsoft account</cp:lastModifiedBy>
  <cp:revision>15</cp:revision>
  <dcterms:created xsi:type="dcterms:W3CDTF">2016-09-04T11:54:55Z</dcterms:created>
  <dcterms:modified xsi:type="dcterms:W3CDTF">2024-04-15T17:55:54Z</dcterms:modified>
</cp:coreProperties>
</file>

<file path=docProps/thumbnail.jpeg>
</file>